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256" r:id="rId2"/>
    <p:sldId id="501" r:id="rId3"/>
    <p:sldId id="500" r:id="rId4"/>
    <p:sldId id="266" r:id="rId5"/>
    <p:sldId id="428" r:id="rId6"/>
    <p:sldId id="429" r:id="rId7"/>
    <p:sldId id="430" r:id="rId8"/>
    <p:sldId id="518" r:id="rId9"/>
    <p:sldId id="519" r:id="rId10"/>
    <p:sldId id="520" r:id="rId11"/>
    <p:sldId id="521" r:id="rId12"/>
    <p:sldId id="550" r:id="rId13"/>
    <p:sldId id="551" r:id="rId14"/>
    <p:sldId id="552" r:id="rId15"/>
    <p:sldId id="553" r:id="rId16"/>
    <p:sldId id="522" r:id="rId17"/>
    <p:sldId id="524" r:id="rId18"/>
    <p:sldId id="523" r:id="rId19"/>
    <p:sldId id="525" r:id="rId20"/>
    <p:sldId id="526" r:id="rId21"/>
    <p:sldId id="527" r:id="rId22"/>
    <p:sldId id="528" r:id="rId23"/>
    <p:sldId id="529" r:id="rId24"/>
    <p:sldId id="530" r:id="rId25"/>
    <p:sldId id="531" r:id="rId26"/>
    <p:sldId id="431" r:id="rId27"/>
    <p:sldId id="533" r:id="rId28"/>
    <p:sldId id="532" r:id="rId29"/>
    <p:sldId id="539" r:id="rId30"/>
    <p:sldId id="540" r:id="rId31"/>
    <p:sldId id="542" r:id="rId32"/>
    <p:sldId id="545" r:id="rId33"/>
    <p:sldId id="541" r:id="rId34"/>
    <p:sldId id="543" r:id="rId35"/>
    <p:sldId id="544" r:id="rId36"/>
    <p:sldId id="538" r:id="rId37"/>
    <p:sldId id="534" r:id="rId38"/>
    <p:sldId id="554" r:id="rId39"/>
    <p:sldId id="556" r:id="rId40"/>
    <p:sldId id="555" r:id="rId41"/>
    <p:sldId id="535" r:id="rId42"/>
    <p:sldId id="536" r:id="rId43"/>
    <p:sldId id="537" r:id="rId44"/>
    <p:sldId id="547" r:id="rId45"/>
    <p:sldId id="557" r:id="rId46"/>
    <p:sldId id="548" r:id="rId47"/>
    <p:sldId id="546" r:id="rId48"/>
    <p:sldId id="312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DA2A6DB-02A2-FE42-A258-76E89D306174}">
          <p14:sldIdLst>
            <p14:sldId id="256"/>
            <p14:sldId id="501"/>
            <p14:sldId id="500"/>
            <p14:sldId id="266"/>
            <p14:sldId id="428"/>
            <p14:sldId id="429"/>
            <p14:sldId id="430"/>
            <p14:sldId id="518"/>
            <p14:sldId id="519"/>
            <p14:sldId id="520"/>
            <p14:sldId id="521"/>
            <p14:sldId id="550"/>
            <p14:sldId id="551"/>
            <p14:sldId id="552"/>
            <p14:sldId id="553"/>
            <p14:sldId id="522"/>
            <p14:sldId id="524"/>
            <p14:sldId id="523"/>
            <p14:sldId id="525"/>
            <p14:sldId id="526"/>
            <p14:sldId id="527"/>
            <p14:sldId id="528"/>
            <p14:sldId id="529"/>
            <p14:sldId id="530"/>
            <p14:sldId id="531"/>
            <p14:sldId id="431"/>
            <p14:sldId id="533"/>
            <p14:sldId id="532"/>
            <p14:sldId id="539"/>
            <p14:sldId id="540"/>
            <p14:sldId id="542"/>
            <p14:sldId id="545"/>
            <p14:sldId id="541"/>
            <p14:sldId id="543"/>
            <p14:sldId id="544"/>
            <p14:sldId id="538"/>
            <p14:sldId id="534"/>
            <p14:sldId id="554"/>
            <p14:sldId id="556"/>
            <p14:sldId id="555"/>
            <p14:sldId id="535"/>
            <p14:sldId id="536"/>
            <p14:sldId id="537"/>
            <p14:sldId id="547"/>
            <p14:sldId id="557"/>
            <p14:sldId id="548"/>
            <p14:sldId id="546"/>
            <p14:sldId id="31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95"/>
    <p:restoredTop sz="86418"/>
  </p:normalViewPr>
  <p:slideViewPr>
    <p:cSldViewPr snapToGrid="0" snapToObjects="1">
      <p:cViewPr varScale="1">
        <p:scale>
          <a:sx n="109" d="100"/>
          <a:sy n="109" d="100"/>
        </p:scale>
        <p:origin x="208" y="2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22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55.tiff>
</file>

<file path=ppt/media/image58.png>
</file>

<file path=ppt/media/image60.png>
</file>

<file path=ppt/media/image61.png>
</file>

<file path=ppt/media/image69.png>
</file>

<file path=ppt/media/image70.png>
</file>

<file path=ppt/media/image7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19789F-04F4-FA45-8470-E0BE77C80204}" type="datetimeFigureOut">
              <a:rPr lang="en-US" smtClean="0"/>
              <a:pPr/>
              <a:t>4/14/18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3C8E3-F775-A74B-A6DB-60CED34E400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02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93C8E3-F775-A74B-A6DB-60CED34E400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36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Relationship Id="rId3" Type="http://schemas.openxmlformats.org/officeDocument/2006/relationships/image" Target="../media/image4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tif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png"/><Relationship Id="rId3" Type="http://schemas.openxmlformats.org/officeDocument/2006/relationships/image" Target="../media/image6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Relationship Id="rId3" Type="http://schemas.openxmlformats.org/officeDocument/2006/relationships/image" Target="../media/image6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Relationship Id="rId3" Type="http://schemas.openxmlformats.org/officeDocument/2006/relationships/image" Target="../media/image66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Relationship Id="rId3" Type="http://schemas.openxmlformats.org/officeDocument/2006/relationships/image" Target="../media/image68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png"/><Relationship Id="rId3" Type="http://schemas.openxmlformats.org/officeDocument/2006/relationships/image" Target="../media/image7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4949" y="2523102"/>
            <a:ext cx="10554585" cy="1670160"/>
          </a:xfrm>
        </p:spPr>
        <p:txBody>
          <a:bodyPr>
            <a:normAutofit/>
          </a:bodyPr>
          <a:lstStyle/>
          <a:p>
            <a:r>
              <a:rPr lang="en-US" altLang="zh-CN" sz="4400" b="1" dirty="0"/>
              <a:t>Implicit Regularization in Gradient Descent</a:t>
            </a:r>
            <a:endParaRPr lang="en-US" sz="4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9228" y="4894665"/>
            <a:ext cx="8915399" cy="112628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Yuan YAO</a:t>
            </a:r>
          </a:p>
          <a:p>
            <a:r>
              <a:rPr lang="en-US" dirty="0"/>
              <a:t>HKUST </a:t>
            </a:r>
          </a:p>
          <a:p>
            <a:r>
              <a:rPr lang="en-US" dirty="0"/>
              <a:t>Based on Tomaso </a:t>
            </a:r>
            <a:r>
              <a:rPr lang="en-US" dirty="0" err="1"/>
              <a:t>Poggio</a:t>
            </a:r>
            <a:r>
              <a:rPr lang="en-US" dirty="0"/>
              <a:t>, </a:t>
            </a:r>
            <a:r>
              <a:rPr lang="en-US" dirty="0" err="1"/>
              <a:t>Nati</a:t>
            </a:r>
            <a:r>
              <a:rPr lang="en-US" dirty="0"/>
              <a:t> </a:t>
            </a:r>
            <a:r>
              <a:rPr lang="en-US" dirty="0" err="1"/>
              <a:t>Srebro</a:t>
            </a:r>
            <a:r>
              <a:rPr lang="en-US" dirty="0"/>
              <a:t>, et al.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921" y="246397"/>
            <a:ext cx="2840182" cy="189160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675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905000"/>
            <a:ext cx="8998284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997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6476" y="349790"/>
            <a:ext cx="8911687" cy="1280890"/>
          </a:xfrm>
        </p:spPr>
        <p:txBody>
          <a:bodyPr/>
          <a:lstStyle/>
          <a:p>
            <a:r>
              <a:rPr lang="en-US"/>
              <a:t>Proof.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6476" y="1264555"/>
            <a:ext cx="10155524" cy="442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349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Early Stopping?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GD asymptotically converges to minimal norm least square solution</a:t>
            </a:r>
          </a:p>
          <a:p>
            <a:r>
              <a:rPr lang="en-US" dirty="0"/>
              <a:t>The minimal norm least square may </a:t>
            </a:r>
            <a:r>
              <a:rPr lang="en-US" dirty="0" err="1"/>
              <a:t>overfit</a:t>
            </a:r>
            <a:r>
              <a:rPr lang="en-US" dirty="0"/>
              <a:t> the training data if it is noisy</a:t>
            </a:r>
          </a:p>
          <a:p>
            <a:r>
              <a:rPr lang="en-US" dirty="0"/>
              <a:t>Can we use early stopping as a regularization?</a:t>
            </a:r>
          </a:p>
          <a:p>
            <a:pPr lvl="1"/>
            <a:r>
              <a:rPr lang="en-US" dirty="0"/>
              <a:t>Yes, early stopping plays the same role as Ridge regression (Tikhonov regularization) [Yao-Rosasco-Caponetto’2005] </a:t>
            </a:r>
          </a:p>
        </p:txBody>
      </p:sp>
    </p:spTree>
    <p:extLst>
      <p:ext uri="{BB962C8B-B14F-4D97-AF65-F5344CB8AC3E}">
        <p14:creationId xmlns:p14="http://schemas.microsoft.com/office/powerpoint/2010/main" val="691713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2882" y="1905000"/>
            <a:ext cx="8737053" cy="14439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7789" y="3503930"/>
            <a:ext cx="6311323" cy="736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42882" y="4240530"/>
            <a:ext cx="4858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Those are </a:t>
            </a:r>
            <a:r>
              <a:rPr lang="en-US" i="1" dirty="0"/>
              <a:t>regularization polynomials.</a:t>
            </a:r>
          </a:p>
        </p:txBody>
      </p:sp>
    </p:spTree>
    <p:extLst>
      <p:ext uri="{BB962C8B-B14F-4D97-AF65-F5344CB8AC3E}">
        <p14:creationId xmlns:p14="http://schemas.microsoft.com/office/powerpoint/2010/main" val="1017833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702434"/>
            <a:ext cx="8887164" cy="251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658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 with Early stopping: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2328219"/>
            <a:ext cx="9107001" cy="32823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818" y="1481781"/>
            <a:ext cx="1739900" cy="84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8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2-Layer Linear Networks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59246" y="423081"/>
            <a:ext cx="3405651" cy="29638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751" y="4006850"/>
            <a:ext cx="10139703" cy="105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5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452" y="4526280"/>
            <a:ext cx="9281160" cy="1325880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2470" y="1986922"/>
            <a:ext cx="9808883" cy="66040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236403" y="3185641"/>
            <a:ext cx="4995492" cy="100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01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2066925"/>
            <a:ext cx="9222287" cy="4309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6768" y="2497873"/>
            <a:ext cx="8678443" cy="7359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768" y="3369140"/>
            <a:ext cx="4703714" cy="5913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9936" y="4452620"/>
            <a:ext cx="10455275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6126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0016" y="2202180"/>
            <a:ext cx="9617504" cy="161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71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might have reproduced this: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35907" y="1487804"/>
            <a:ext cx="5825722" cy="45397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12345" y="6027529"/>
            <a:ext cx="9759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iterations go, training error goes down to zero, but test error does not increase. Why </a:t>
            </a:r>
            <a:r>
              <a:rPr lang="en-US" dirty="0" err="1"/>
              <a:t>overparametric</a:t>
            </a:r>
            <a:r>
              <a:rPr lang="en-US" dirty="0"/>
              <a:t> models do not </a:t>
            </a:r>
            <a:r>
              <a:rPr lang="en-US" dirty="0" err="1"/>
              <a:t>overfit</a:t>
            </a:r>
            <a:r>
              <a:rPr lang="en-US" dirty="0"/>
              <a:t> here?  -- Tommy </a:t>
            </a:r>
            <a:r>
              <a:rPr lang="en-US" dirty="0" err="1"/>
              <a:t>Poggio</a:t>
            </a:r>
            <a:r>
              <a:rPr lang="en-US" dirty="0"/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10597534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1570354"/>
            <a:ext cx="9006969" cy="384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593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2149474"/>
            <a:ext cx="9034399" cy="70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698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1685924"/>
            <a:ext cx="9105089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9607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2078354"/>
            <a:ext cx="9034132" cy="23336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0132" y="4949190"/>
            <a:ext cx="9174480" cy="49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570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676400"/>
            <a:ext cx="9339547" cy="1432560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393" y="3108960"/>
            <a:ext cx="4444609" cy="347461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7467915" y="5576167"/>
            <a:ext cx="1694985" cy="85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9585" y="5663923"/>
            <a:ext cx="1893063" cy="731411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4864932" y="5873086"/>
            <a:ext cx="1389222" cy="429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9288" y="5591922"/>
            <a:ext cx="1900664" cy="99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3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1-hidden layer polynomial network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6932" y="1905000"/>
            <a:ext cx="9389560" cy="36042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16932" y="5989320"/>
            <a:ext cx="9620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Open: </a:t>
            </a:r>
            <a:r>
              <a:rPr lang="en-US" dirty="0"/>
              <a:t>under what conditions, GD/SGD may find minimal norm global optima? </a:t>
            </a:r>
          </a:p>
        </p:txBody>
      </p:sp>
    </p:spTree>
    <p:extLst>
      <p:ext uri="{BB962C8B-B14F-4D97-AF65-F5344CB8AC3E}">
        <p14:creationId xmlns:p14="http://schemas.microsoft.com/office/powerpoint/2010/main" val="11052318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For </a:t>
            </a:r>
            <a:r>
              <a:rPr lang="en-US" dirty="0" err="1"/>
              <a:t>overparametric</a:t>
            </a:r>
            <a:r>
              <a:rPr lang="en-US" dirty="0"/>
              <a:t> multilinear networks (linear models) with square loss, for appropriate initial conditions, GD provides implicit regularization by evolving in a restricted strongly convex subspace (the column space of X’). Thus the asymptotic solution is the </a:t>
            </a:r>
            <a:r>
              <a:rPr lang="en-US" i="1" dirty="0"/>
              <a:t>minimum norm </a:t>
            </a:r>
            <a:r>
              <a:rPr lang="en-US" dirty="0"/>
              <a:t>global minima. </a:t>
            </a:r>
          </a:p>
          <a:p>
            <a:endParaRPr lang="en-US" dirty="0"/>
          </a:p>
          <a:p>
            <a:r>
              <a:rPr lang="en-US" dirty="0"/>
              <a:t>This is expected to be extended to multilayer neural networks with nonlinear activations, but precise characterization is open.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What about classification</a:t>
            </a:r>
            <a:r>
              <a:rPr lang="en-US" dirty="0"/>
              <a:t>? For loss functions such as cross-entropy, GD on linear networks with separable data converges asymptotically to the max-margin solution with any starting point, while the norm diverges (</a:t>
            </a:r>
            <a:r>
              <a:rPr lang="en-US" dirty="0" err="1"/>
              <a:t>Srebro</a:t>
            </a:r>
            <a:r>
              <a:rPr lang="en-US" dirty="0"/>
              <a:t> et al., 2017). The convergence is very slow and only logarithmic in the convergence of the loss itself.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62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Classification Problem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2192019"/>
            <a:ext cx="9074997" cy="153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2677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Cross-entropy Loss Landscape in Binary Classifications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6729" y="2076450"/>
            <a:ext cx="7970354" cy="411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855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Perceptron Algorithm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2567" y="1701800"/>
            <a:ext cx="7335203" cy="7670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4030" y="3333750"/>
            <a:ext cx="6845300" cy="14668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91790" y="2651760"/>
            <a:ext cx="6709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Perceptron is a </a:t>
            </a:r>
            <a:r>
              <a:rPr lang="en-US" i="1" dirty="0"/>
              <a:t>Stochastic Gradient Descent </a:t>
            </a:r>
            <a:r>
              <a:rPr lang="en-US" dirty="0"/>
              <a:t>method:</a:t>
            </a:r>
          </a:p>
        </p:txBody>
      </p:sp>
    </p:spTree>
    <p:extLst>
      <p:ext uri="{BB962C8B-B14F-4D97-AF65-F5344CB8AC3E}">
        <p14:creationId xmlns:p14="http://schemas.microsoft.com/office/powerpoint/2010/main" val="500041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Overfit</a:t>
            </a:r>
            <a:r>
              <a:rPr lang="en-US" dirty="0"/>
              <a:t> of test </a:t>
            </a:r>
            <a:r>
              <a:rPr lang="en-US" b="1" dirty="0"/>
              <a:t>loss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err="1"/>
              <a:t>Nonoverfit</a:t>
            </a:r>
            <a:r>
              <a:rPr lang="en-US" dirty="0"/>
              <a:t> of test </a:t>
            </a:r>
            <a:r>
              <a:rPr lang="en-US" b="1" dirty="0"/>
              <a:t>error!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23" y="2133600"/>
            <a:ext cx="8745779" cy="3778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44716" y="6148552"/>
            <a:ext cx="3867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Tommy </a:t>
            </a:r>
            <a:r>
              <a:rPr lang="en-US" dirty="0" err="1"/>
              <a:t>Poggio</a:t>
            </a:r>
            <a:r>
              <a:rPr lang="en-US" dirty="0"/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3472723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610" y="1543242"/>
            <a:ext cx="1896110" cy="7235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6466" y="1647825"/>
            <a:ext cx="1028700" cy="5143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8610" y="846725"/>
            <a:ext cx="2017110" cy="83566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26080" y="1028700"/>
            <a:ext cx="1748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ball: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39114" y="1566537"/>
            <a:ext cx="285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Margin: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2621" y="6008669"/>
            <a:ext cx="9049703" cy="589705"/>
          </a:xfrm>
          <a:prstGeom prst="rect">
            <a:avLst/>
          </a:prstGeom>
        </p:spPr>
      </p:pic>
      <p:pic>
        <p:nvPicPr>
          <p:cNvPr id="1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917615" y="2435263"/>
            <a:ext cx="3650312" cy="321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8864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Finiteness of Stopping Time</a:t>
            </a:r>
          </a:p>
        </p:txBody>
      </p:sp>
      <p:pic>
        <p:nvPicPr>
          <p:cNvPr id="4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4854" y="1905000"/>
            <a:ext cx="9207827" cy="247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140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Proof.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3777" y="2301874"/>
            <a:ext cx="9229982" cy="87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431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(continued)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8684" y="1494154"/>
            <a:ext cx="8201481" cy="504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609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(continued)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1942" y="1425575"/>
            <a:ext cx="8496617" cy="4356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031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(continued)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2914" y="2106294"/>
            <a:ext cx="9351917" cy="347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6079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Loss Functions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2399664"/>
            <a:ext cx="8973666" cy="200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5459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01272" y="3105267"/>
            <a:ext cx="4544958" cy="34423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3890" y="2366881"/>
            <a:ext cx="5952490" cy="5537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92925" y="1905001"/>
            <a:ext cx="6669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Binomial Deviance/Cross-Entropy/Logistic loss: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800" y="2920601"/>
            <a:ext cx="3095739" cy="476268"/>
          </a:xfrm>
          <a:prstGeom prst="rect">
            <a:avLst/>
          </a:prstGeom>
        </p:spPr>
      </p:pic>
      <p:sp>
        <p:nvSpPr>
          <p:cNvPr id="8" name="Left-Right Arrow 7"/>
          <p:cNvSpPr/>
          <p:nvPr/>
        </p:nvSpPr>
        <p:spPr>
          <a:xfrm>
            <a:off x="2692400" y="2966875"/>
            <a:ext cx="491490" cy="27678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1688" y="4398010"/>
            <a:ext cx="2116015" cy="482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592924" y="3766202"/>
            <a:ext cx="6669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Exponential loss: </a:t>
            </a:r>
          </a:p>
        </p:txBody>
      </p:sp>
    </p:spTree>
    <p:extLst>
      <p:ext uri="{BB962C8B-B14F-4D97-AF65-F5344CB8AC3E}">
        <p14:creationId xmlns:p14="http://schemas.microsoft.com/office/powerpoint/2010/main" val="19260863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Separable Classification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386" y="1588477"/>
            <a:ext cx="6021810" cy="4516359"/>
          </a:xfrm>
        </p:spPr>
      </p:pic>
    </p:spTree>
    <p:extLst>
      <p:ext uri="{BB962C8B-B14F-4D97-AF65-F5344CB8AC3E}">
        <p14:creationId xmlns:p14="http://schemas.microsoft.com/office/powerpoint/2010/main" val="7741687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Max-Margin Classifier (SVM)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422" y="1264555"/>
            <a:ext cx="3830624" cy="5420817"/>
          </a:xfrm>
        </p:spPr>
      </p:pic>
    </p:spTree>
    <p:extLst>
      <p:ext uri="{BB962C8B-B14F-4D97-AF65-F5344CB8AC3E}">
        <p14:creationId xmlns:p14="http://schemas.microsoft.com/office/powerpoint/2010/main" val="2088441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5367" y="318978"/>
            <a:ext cx="8094303" cy="1041990"/>
          </a:xfrm>
        </p:spPr>
        <p:txBody>
          <a:bodyPr/>
          <a:lstStyle/>
          <a:p>
            <a:r>
              <a:rPr lang="en-US" dirty="0"/>
              <a:t>New challenges to understanding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526149" y="1360967"/>
            <a:ext cx="9115723" cy="4571481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Why? </a:t>
            </a:r>
            <a:endParaRPr lang="en-US" sz="2400" dirty="0"/>
          </a:p>
          <a:p>
            <a:r>
              <a:rPr lang="en-US" sz="2400" dirty="0"/>
              <a:t>Big (</a:t>
            </a:r>
            <a:r>
              <a:rPr lang="en-US" sz="2400" b="1" dirty="0" err="1"/>
              <a:t>overparametric</a:t>
            </a:r>
            <a:r>
              <a:rPr lang="en-US" sz="2400" dirty="0"/>
              <a:t>) models may have </a:t>
            </a:r>
            <a:r>
              <a:rPr lang="en-US" sz="2400" b="1" dirty="0"/>
              <a:t>simple landscape </a:t>
            </a:r>
            <a:r>
              <a:rPr lang="en-US" sz="2400" dirty="0"/>
              <a:t>of empirical risks, easy to find global optima (zero-training error), </a:t>
            </a:r>
            <a:r>
              <a:rPr lang="en-US" sz="2400" i="1" dirty="0"/>
              <a:t>Joan Bruna et al.</a:t>
            </a:r>
          </a:p>
          <a:p>
            <a:pPr marL="342900" lvl="1" indent="-342900"/>
            <a:r>
              <a:rPr lang="en-US" sz="2400" i="1" dirty="0"/>
              <a:t>Big (</a:t>
            </a:r>
            <a:r>
              <a:rPr lang="en-US" sz="2400" b="1" i="1" dirty="0" err="1"/>
              <a:t>overparametric</a:t>
            </a:r>
            <a:r>
              <a:rPr lang="en-US" sz="2400" i="1" dirty="0"/>
              <a:t>) models may </a:t>
            </a:r>
            <a:r>
              <a:rPr lang="en-US" sz="2400" b="1" i="1" dirty="0"/>
              <a:t>generalize</a:t>
            </a:r>
            <a:r>
              <a:rPr lang="en-US" sz="2400" i="1" dirty="0"/>
              <a:t> well: gradient based algorithms tend to find </a:t>
            </a:r>
            <a:r>
              <a:rPr lang="en-US" sz="2400" b="1" i="1" dirty="0"/>
              <a:t>max margin </a:t>
            </a:r>
            <a:r>
              <a:rPr lang="en-US" sz="2400" i="1" dirty="0"/>
              <a:t>models which generalize well, </a:t>
            </a:r>
            <a:r>
              <a:rPr lang="en-US" sz="2400" i="1" dirty="0" err="1"/>
              <a:t>Srebro</a:t>
            </a:r>
            <a:r>
              <a:rPr lang="en-US" sz="2400" i="1" dirty="0"/>
              <a:t>, </a:t>
            </a:r>
            <a:r>
              <a:rPr lang="en-US" sz="2400" i="1" dirty="0" err="1"/>
              <a:t>Poggio</a:t>
            </a:r>
            <a:r>
              <a:rPr lang="en-US" sz="2400" i="1" dirty="0"/>
              <a:t> et al.</a:t>
            </a:r>
          </a:p>
        </p:txBody>
      </p:sp>
    </p:spTree>
    <p:extLst>
      <p:ext uri="{BB962C8B-B14F-4D97-AF65-F5344CB8AC3E}">
        <p14:creationId xmlns:p14="http://schemas.microsoft.com/office/powerpoint/2010/main" val="15881503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Landscape </a:t>
            </a:r>
            <a:r>
              <a:rPr lang="en-US" smtClean="0"/>
              <a:t>of Logistic/Exponential Loss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207" y="2385059"/>
            <a:ext cx="4607561" cy="3455671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768" y="2385059"/>
            <a:ext cx="4616556" cy="34624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41207" y="6142869"/>
            <a:ext cx="9519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minimizers are at infinity, asymptotically in the direction of </a:t>
            </a:r>
            <a:r>
              <a:rPr lang="en-US" smtClean="0"/>
              <a:t>max-margin classifier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5754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1401444"/>
            <a:ext cx="9155599" cy="403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233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1397000"/>
            <a:ext cx="9045131" cy="8204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619" y="2233390"/>
            <a:ext cx="8911485" cy="142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951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4" y="1691004"/>
            <a:ext cx="9159537" cy="26409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923" y="4331968"/>
            <a:ext cx="9200288" cy="54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681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697354"/>
            <a:ext cx="8877120" cy="10572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925" y="2962892"/>
            <a:ext cx="9018997" cy="13919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31347" y="5703570"/>
            <a:ext cx="428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Soudry</a:t>
            </a:r>
            <a:r>
              <a:rPr lang="en-US" i="1" dirty="0"/>
              <a:t> et al. 2018</a:t>
            </a:r>
          </a:p>
        </p:txBody>
      </p:sp>
    </p:spTree>
    <p:extLst>
      <p:ext uri="{BB962C8B-B14F-4D97-AF65-F5344CB8AC3E}">
        <p14:creationId xmlns:p14="http://schemas.microsoft.com/office/powerpoint/2010/main" val="7662560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Separable Logistic Regression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291" y="2285999"/>
            <a:ext cx="4001477" cy="300110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1415" y="2344614"/>
            <a:ext cx="3845170" cy="28838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47291" y="5726721"/>
            <a:ext cx="8773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Left: 2-norm grows ~ log t</a:t>
            </a:r>
            <a:r>
              <a:rPr lang="en-US" smtClean="0"/>
              <a:t>;      Right</a:t>
            </a:r>
            <a:r>
              <a:rPr lang="en-US" dirty="0" smtClean="0"/>
              <a:t>: angle converges to </a:t>
            </a:r>
            <a:r>
              <a:rPr lang="en-US" smtClean="0"/>
              <a:t>max-margin classifier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013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4315" y="1756044"/>
            <a:ext cx="9325568" cy="40389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32520" y="5943600"/>
            <a:ext cx="2160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Soudry</a:t>
            </a:r>
            <a:r>
              <a:rPr lang="en-US" dirty="0"/>
              <a:t> et al. 2018</a:t>
            </a:r>
          </a:p>
        </p:txBody>
      </p:sp>
    </p:spTree>
    <p:extLst>
      <p:ext uri="{BB962C8B-B14F-4D97-AF65-F5344CB8AC3E}">
        <p14:creationId xmlns:p14="http://schemas.microsoft.com/office/powerpoint/2010/main" val="16846564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Any rigorous theory on general GD for multilayer neural networks with nonlinear activations?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>
                <a:solidFill>
                  <a:srgbClr val="FF0000"/>
                </a:solidFill>
              </a:rPr>
              <a:t>Non-separable case?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Early stopping regularization in deep neural networks?</a:t>
            </a:r>
          </a:p>
        </p:txBody>
      </p:sp>
    </p:spTree>
    <p:extLst>
      <p:ext uri="{BB962C8B-B14F-4D97-AF65-F5344CB8AC3E}">
        <p14:creationId xmlns:p14="http://schemas.microsoft.com/office/powerpoint/2010/main" val="3813207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7559" y="1415902"/>
            <a:ext cx="5497441" cy="544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423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1" y="1772598"/>
            <a:ext cx="8915399" cy="1468800"/>
          </a:xfrm>
        </p:spPr>
        <p:txBody>
          <a:bodyPr/>
          <a:lstStyle/>
          <a:p>
            <a:r>
              <a:rPr lang="en-US" dirty="0"/>
              <a:t>Linear Regression Case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50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9330" y="401445"/>
            <a:ext cx="10832670" cy="1226634"/>
          </a:xfrm>
        </p:spPr>
        <p:txBody>
          <a:bodyPr>
            <a:normAutofit fontScale="90000"/>
          </a:bodyPr>
          <a:lstStyle/>
          <a:p>
            <a:r>
              <a:rPr lang="en-US" dirty="0"/>
              <a:t>Implicit Regularization by GD/SGD in Linear Regression </a:t>
            </a:r>
            <a:br>
              <a:rPr lang="en-US" dirty="0"/>
            </a:br>
            <a:r>
              <a:rPr lang="en-US" dirty="0"/>
              <a:t>(1-layer Linear Network with Square Loss)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501" y="1895707"/>
            <a:ext cx="10491818" cy="446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56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0623" y="491498"/>
            <a:ext cx="8911687" cy="1280890"/>
          </a:xfrm>
        </p:spPr>
        <p:txBody>
          <a:bodyPr/>
          <a:lstStyle/>
          <a:p>
            <a:r>
              <a:rPr lang="en-US" dirty="0"/>
              <a:t>Minimal Norm Least Square solution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3517" y="3412479"/>
            <a:ext cx="2774617" cy="7260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4223" y="5143598"/>
            <a:ext cx="8744637" cy="101566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9342" y="1389394"/>
            <a:ext cx="9182968" cy="1851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9342" y="4304577"/>
            <a:ext cx="5375632" cy="28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96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7757" y="1905000"/>
            <a:ext cx="10632268" cy="396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512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7026" y="1035507"/>
            <a:ext cx="7191183" cy="5621772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7114478" y="5129561"/>
            <a:ext cx="111512" cy="423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222" y="5341435"/>
            <a:ext cx="1056792" cy="858644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7925115" y="5402767"/>
            <a:ext cx="1694985" cy="85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8381" y="5959322"/>
            <a:ext cx="1563757" cy="604179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3389971" y="5770757"/>
            <a:ext cx="1389222" cy="429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8162" y="5553307"/>
            <a:ext cx="1900664" cy="99165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6556" y="5145926"/>
            <a:ext cx="1730301" cy="62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8160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4562</TotalTime>
  <Words>489</Words>
  <Application>Microsoft Macintosh PowerPoint</Application>
  <PresentationFormat>Widescreen</PresentationFormat>
  <Paragraphs>64</Paragraphs>
  <Slides>48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Calibri</vt:lpstr>
      <vt:lpstr>Century Gothic</vt:lpstr>
      <vt:lpstr>Wingdings 3</vt:lpstr>
      <vt:lpstr>幼圆</vt:lpstr>
      <vt:lpstr>Arial</vt:lpstr>
      <vt:lpstr>Wisp</vt:lpstr>
      <vt:lpstr>Implicit Regularization in Gradient Descent</vt:lpstr>
      <vt:lpstr>You might have reproduced this:</vt:lpstr>
      <vt:lpstr>Overfit of test loss,  Nonoverfit of test error!</vt:lpstr>
      <vt:lpstr>New challenges to understanding</vt:lpstr>
      <vt:lpstr>Linear Regression Case</vt:lpstr>
      <vt:lpstr>Implicit Regularization by GD/SGD in Linear Regression  (1-layer Linear Network with Square Loss)</vt:lpstr>
      <vt:lpstr>Minimal Norm Least Square solution</vt:lpstr>
      <vt:lpstr>PowerPoint Presentation</vt:lpstr>
      <vt:lpstr>PowerPoint Presentation</vt:lpstr>
      <vt:lpstr>PowerPoint Presentation</vt:lpstr>
      <vt:lpstr>Proof.</vt:lpstr>
      <vt:lpstr>Why Early Stopping?</vt:lpstr>
      <vt:lpstr>PowerPoint Presentation</vt:lpstr>
      <vt:lpstr>PowerPoint Presentation</vt:lpstr>
      <vt:lpstr>GD with Early stopping: </vt:lpstr>
      <vt:lpstr>2-Layer Linear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1-hidden layer polynomial network</vt:lpstr>
      <vt:lpstr>Summary</vt:lpstr>
      <vt:lpstr>Binary Classification Problem</vt:lpstr>
      <vt:lpstr>Cross-entropy Loss Landscape in Binary Classifications</vt:lpstr>
      <vt:lpstr>The Perceptron Algorithm</vt:lpstr>
      <vt:lpstr>PowerPoint Presentation</vt:lpstr>
      <vt:lpstr>Finiteness of Stopping Time</vt:lpstr>
      <vt:lpstr>Proof. </vt:lpstr>
      <vt:lpstr>Proof (continued)</vt:lpstr>
      <vt:lpstr>Proof (continued)</vt:lpstr>
      <vt:lpstr>Proof (continued)</vt:lpstr>
      <vt:lpstr>General Loss Functions</vt:lpstr>
      <vt:lpstr>PowerPoint Presentation</vt:lpstr>
      <vt:lpstr>Separable Classification</vt:lpstr>
      <vt:lpstr>Max-Margin Classifier (SVM)</vt:lpstr>
      <vt:lpstr>Landscape of Logistic/Exponential Loss</vt:lpstr>
      <vt:lpstr>PowerPoint Presentation</vt:lpstr>
      <vt:lpstr>PowerPoint Presentation</vt:lpstr>
      <vt:lpstr>PowerPoint Presentation</vt:lpstr>
      <vt:lpstr>PowerPoint Presentation</vt:lpstr>
      <vt:lpstr>Separable Logistic Regression</vt:lpstr>
      <vt:lpstr>PowerPoint Presentation</vt:lpstr>
      <vt:lpstr>Open Problems</vt:lpstr>
      <vt:lpstr>Thank you!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268</cp:revision>
  <cp:lastPrinted>2018-03-27T04:17:05Z</cp:lastPrinted>
  <dcterms:created xsi:type="dcterms:W3CDTF">2018-01-08T12:07:28Z</dcterms:created>
  <dcterms:modified xsi:type="dcterms:W3CDTF">2018-04-14T13:55:38Z</dcterms:modified>
</cp:coreProperties>
</file>

<file path=docProps/thumbnail.jpeg>
</file>